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70" r:id="rId3"/>
    <p:sldId id="256" r:id="rId4"/>
    <p:sldId id="257" r:id="rId5"/>
    <p:sldId id="272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576" autoAdjust="0"/>
  </p:normalViewPr>
  <p:slideViewPr>
    <p:cSldViewPr>
      <p:cViewPr>
        <p:scale>
          <a:sx n="82" d="100"/>
          <a:sy n="82" d="100"/>
        </p:scale>
        <p:origin x="-221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9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EB4B-1D6B-4E1D-ABFB-4EF02122CFE8}" type="datetimeFigureOut">
              <a:rPr lang="ru-RU" smtClean="0"/>
              <a:pPr/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523D-7507-43FA-9FC5-A492CFAE7E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ru.wikipedia.org/wiki/%D0%92%D0%B8%D1%80%D1%83%D1%81%D1%8B" TargetMode="External"/><Relationship Id="rId7" Type="http://schemas.openxmlformats.org/officeDocument/2006/relationships/hyperlink" Target="http://ru.wikipedia.org/wiki/%D0%AD%D1%85%D0%BE%D0%B2%D0%B8%D1%80%D1%83%D1%81%D1%8B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8%D1%80%D1%83%D1%81%D1%8B_%D0%9A%D0%BE%D0%BA%D1%81%D0%B0%D0%BA%D0%B8" TargetMode="External"/><Relationship Id="rId5" Type="http://schemas.openxmlformats.org/officeDocument/2006/relationships/hyperlink" Target="http://ru.wikipedia.org/wiki/%D0%9F%D0%BE%D0%BB%D0%B8%D0%BE%D0%BC%D0%B8%D0%B5%D0%BB%D0%B8%D1%82" TargetMode="External"/><Relationship Id="rId4" Type="http://schemas.openxmlformats.org/officeDocument/2006/relationships/hyperlink" Target="http://ru.wikipedia.org/wiki/%D0%9F%D0%B8%D0%BA%D0%BE%D1%80%D0%BD%D0%B0%D0%B2%D0%B8%D1%80%D1%83%D1%81%D1%8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im.big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755553"/>
            <a:ext cx="3286148" cy="2816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064896" cy="4968552"/>
          </a:xfrm>
        </p:spPr>
        <p:txBody>
          <a:bodyPr anchor="t">
            <a:normAutofit fontScale="90000"/>
          </a:bodyPr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ФМБА РОССИИ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Федеральное государственное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бюджетное учреждение здравоохранения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«Медико-санитарная часть №70-Уральский Центр профессиональной патологии имени Ю.А. Брусницына Федерального медико-биологического агентства» (ФГБУЗ МСЧ № 70 -УЦПП им. Ю.А. Брусницына ФМБА России)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Презентация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тему :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Энтеровирусная  инфекция (ЭВИ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7629556" cy="164307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МЗСО № 03-01-82/8932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20.08.2015 года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</a:p>
          <a:p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Г.Екатеринбург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инфекции»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26160" cy="540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2100" b="1" u="sng" dirty="0" smtClean="0">
                <a:solidFill>
                  <a:srgbClr val="FF0000"/>
                </a:solidFill>
                <a:latin typeface="Calibri" pitchFamily="34" charset="0"/>
              </a:rPr>
              <a:t> Лечение энтеровирусной инфекции </a:t>
            </a:r>
          </a:p>
          <a:p>
            <a:pPr>
              <a:buNone/>
            </a:pPr>
            <a:r>
              <a:rPr lang="ru-RU" sz="2100" b="1" i="1" dirty="0" smtClean="0">
                <a:latin typeface="Calibri" pitchFamily="34" charset="0"/>
              </a:rPr>
              <a:t>Необходимо соблюдать следующие условия: </a:t>
            </a:r>
          </a:p>
          <a:p>
            <a:r>
              <a:rPr lang="ru-RU" sz="2100" b="1" dirty="0" smtClean="0">
                <a:latin typeface="Calibri" pitchFamily="34" charset="0"/>
              </a:rPr>
              <a:t>из рациона исключаются продукты, усиливающие перистальтику кишечника (сладости, газированные напитки, копчености, черный хлеб, свежие овощи и фрукты, жирные и жареные блюда); </a:t>
            </a:r>
          </a:p>
          <a:p>
            <a:r>
              <a:rPr lang="ru-RU" sz="2100" b="1" dirty="0" smtClean="0">
                <a:latin typeface="Calibri" pitchFamily="34" charset="0"/>
              </a:rPr>
              <a:t>пища должна быть легкоусвояемой; </a:t>
            </a:r>
          </a:p>
          <a:p>
            <a:r>
              <a:rPr lang="ru-RU" sz="2100" b="1" dirty="0" smtClean="0">
                <a:latin typeface="Calibri" pitchFamily="34" charset="0"/>
              </a:rPr>
              <a:t>желательно полностью отказаться от употребления молочных продуктов; </a:t>
            </a:r>
          </a:p>
          <a:p>
            <a:r>
              <a:rPr lang="ru-RU" sz="2100" b="1" dirty="0" smtClean="0">
                <a:latin typeface="Calibri" pitchFamily="34" charset="0"/>
              </a:rPr>
              <a:t>если энтеровирусная инфекция у взрослых и детей сопровождается гнилостными процессами, больным необходимо есть печеные яблоки, которые поглощают ядовитые вещества; </a:t>
            </a:r>
          </a:p>
          <a:p>
            <a:r>
              <a:rPr lang="ru-RU" sz="2100" b="1" dirty="0" smtClean="0">
                <a:latin typeface="Calibri" pitchFamily="34" charset="0"/>
              </a:rPr>
              <a:t>пищу лучше всего давать часто, но небольшими порциями.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12624" cy="432048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16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6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6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Инкубационный период энтеровирусной инфекции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варьируется от 2 до 35 дней, в среднем - до 1 недели.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3.3.2.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Механизм передачи энтеровирусных инфекций - фекально-оральный (основной), аэрозольный (вероятный) и вертикальный (возможный).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3.3.3.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Пути передачи - водный, пищевой, контактно-бытовой, воздушно-капельный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трансплацентарный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Относительная роль каждого из путей передачи может варьировать в зависимости от сроков после начала болезни (или инфицирования), характеристик вируса и конкретных условий жизнедеятельности населения.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20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3.3.9. Иммунитет.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Нейтрализующие антитела появляются уже на ранних этапах энтеровирусной инфекции, одновременно с появлением симптомов заболевания. Они обычно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типоспецифичны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сохраняются в организме много лет (вероятно в течение всей жизни). Заражение одним типом может вести к появлению низкого уровня быстро исчезающих антител к другим типам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энтеровирусов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кишечном тракте одновременно могут размножаться два или более типов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энтеровирусов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но во многих случаях имеет место интерференция с преимущественным размножением одного из вирусов. Природа местного, или клеточного, иммунитета, выражающегося в защите кишечника против реинфекции после перенесенного заражения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энтеровирусами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до сих пор достаточно не изучена.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51423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оценка результатов лабораторных исследований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Двумя основными методами лабораторного подтверждения энтеровирусной инфекции являются выделение вируса (в культуре клеток или на животных) и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детекция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РНК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энтеровирусов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с помощью ПЦР. Выделение вируса требует большего времени, однако даёт наиболее однозначный ответ на вопрос об этиологии заболевания и позволяет использовать выделенный вирус для последующих эпидемиологических исследований. ПЦР обладает большей чувствительностью, большей быстротой и позволяет детектировать вирусы, не размножающиеся в культуре клеток.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Определение антител проводят с диагностической целью или при изучении эпидемиологических аспектов инфекции в реакции нейтрализации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инфекционности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с помощью диагностических типоспецифических иммунных сывороток.</a:t>
            </a:r>
          </a:p>
          <a:p>
            <a:pPr algn="ctr"/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диагностических целей исследуют две пробы сыворотки, взятые с интервалом не менее 14 дней. </a:t>
            </a:r>
            <a:r>
              <a:rPr lang="ru-RU" sz="7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Диагностически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значимым считают </a:t>
            </a:r>
            <a:r>
              <a:rPr lang="ru-RU" sz="7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сероконверсию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4-кратный и больший подъём титра антител. 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Для эпидемиологических исследований достаточно одной пробы сыворотки от каждого обследуемого; для получения репрезентативных результатов важен правильный отбор обследуемых лиц и компоновка групп.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24136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4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4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Для лабораторной диагностики энтеровирусной инфекции в зависимости от особенностей клинической картины заболевания используют следующие типы клинического материала:</a:t>
            </a:r>
          </a:p>
          <a:p>
            <a:r>
              <a:rPr lang="ru-RU" b="1" dirty="0" smtClean="0"/>
              <a:t>Стерильные типы клинического материала:</a:t>
            </a:r>
          </a:p>
          <a:p>
            <a:r>
              <a:rPr lang="ru-RU" i="1" dirty="0" smtClean="0"/>
              <a:t>спинномозговая жидкость (при наличии клинических показаний для проведения </a:t>
            </a:r>
            <a:r>
              <a:rPr lang="ru-RU" i="1" dirty="0" err="1" smtClean="0"/>
              <a:t>люмбальной</a:t>
            </a:r>
            <a:r>
              <a:rPr lang="ru-RU" i="1" dirty="0" smtClean="0"/>
              <a:t> пункции)</a:t>
            </a:r>
          </a:p>
          <a:p>
            <a:r>
              <a:rPr lang="ru-RU" i="1" dirty="0" smtClean="0"/>
              <a:t>отделяемое конъюнктивы</a:t>
            </a:r>
          </a:p>
          <a:p>
            <a:r>
              <a:rPr lang="ru-RU" i="1" dirty="0" smtClean="0"/>
              <a:t>мазок отделяемого везикул</a:t>
            </a:r>
          </a:p>
          <a:p>
            <a:r>
              <a:rPr lang="ru-RU" i="1" dirty="0" smtClean="0"/>
              <a:t>кровь</a:t>
            </a:r>
          </a:p>
          <a:p>
            <a:r>
              <a:rPr lang="ru-RU" i="1" dirty="0" err="1" smtClean="0"/>
              <a:t>биоптаты</a:t>
            </a:r>
            <a:r>
              <a:rPr lang="ru-RU" i="1" dirty="0" smtClean="0"/>
              <a:t> органов</a:t>
            </a:r>
          </a:p>
          <a:p>
            <a:r>
              <a:rPr lang="ru-RU" b="1" dirty="0" smtClean="0"/>
              <a:t>Нестерильные типы клинического материала:</a:t>
            </a:r>
          </a:p>
          <a:p>
            <a:r>
              <a:rPr lang="ru-RU" i="1" dirty="0" smtClean="0"/>
              <a:t>мазок (смыв)из ротоглотки/носоглотки</a:t>
            </a:r>
          </a:p>
          <a:p>
            <a:r>
              <a:rPr lang="ru-RU" i="1" dirty="0" smtClean="0"/>
              <a:t>мазок отделяемого язв при </a:t>
            </a:r>
            <a:r>
              <a:rPr lang="ru-RU" i="1" dirty="0" err="1" smtClean="0"/>
              <a:t>герпангине</a:t>
            </a:r>
            <a:endParaRPr lang="ru-RU" i="1" dirty="0" smtClean="0"/>
          </a:p>
          <a:p>
            <a:r>
              <a:rPr lang="ru-RU" i="1" dirty="0" smtClean="0"/>
              <a:t>образцы фекалий</a:t>
            </a:r>
          </a:p>
          <a:p>
            <a:r>
              <a:rPr lang="ru-RU" b="1" dirty="0" err="1" smtClean="0"/>
              <a:t>Аутопсийный</a:t>
            </a:r>
            <a:r>
              <a:rPr lang="ru-RU" b="1" dirty="0" smtClean="0"/>
              <a:t> материал:</a:t>
            </a:r>
          </a:p>
          <a:p>
            <a:r>
              <a:rPr lang="ru-RU" i="1" dirty="0" smtClean="0"/>
              <a:t>ткани головного, спинного, продолговатого мозга и </a:t>
            </a:r>
            <a:r>
              <a:rPr lang="ru-RU" i="1" dirty="0" err="1" smtClean="0"/>
              <a:t>варолиева</a:t>
            </a:r>
            <a:r>
              <a:rPr lang="ru-RU" i="1" dirty="0" smtClean="0"/>
              <a:t> моста, печени, легких, миокарда, </a:t>
            </a:r>
            <a:r>
              <a:rPr lang="ru-RU" i="1" dirty="0" err="1" smtClean="0"/>
              <a:t>лимфоузлы</a:t>
            </a:r>
            <a:r>
              <a:rPr lang="ru-RU" i="1" dirty="0" smtClean="0"/>
              <a:t>, содержимое кишечника и ткань кишечной стенки, соскоб кожных высыпаний (в зависимости от особенностей имевшей место клинической картины заболеваний).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инфекции»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400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         </a:t>
            </a:r>
            <a:r>
              <a:rPr lang="ru-RU" u="sng" dirty="0" smtClean="0">
                <a:solidFill>
                  <a:srgbClr val="FF0000"/>
                </a:solidFill>
              </a:rPr>
              <a:t>Основанием для лабораторного подтверждения энтеровирусной инфекции служит:</a:t>
            </a:r>
          </a:p>
          <a:p>
            <a:r>
              <a:rPr lang="ru-RU" dirty="0" smtClean="0"/>
              <a:t>обнаружение </a:t>
            </a:r>
            <a:r>
              <a:rPr lang="ru-RU" dirty="0" err="1" smtClean="0"/>
              <a:t>энтеровирусов</a:t>
            </a:r>
            <a:r>
              <a:rPr lang="ru-RU" dirty="0" smtClean="0"/>
              <a:t> или их РНК в стерильных типах клинического материала с применением прямых методов их выявления.</a:t>
            </a:r>
          </a:p>
          <a:p>
            <a:r>
              <a:rPr lang="ru-RU" dirty="0" smtClean="0"/>
              <a:t>выявление </a:t>
            </a:r>
            <a:r>
              <a:rPr lang="ru-RU" dirty="0" err="1" smtClean="0"/>
              <a:t>сероконверсии</a:t>
            </a:r>
            <a:r>
              <a:rPr lang="ru-RU" dirty="0" smtClean="0"/>
              <a:t> или четырехкратного нарастания титра антител при исследовании парных сывороток взятых с интервалом в 14 дней.</a:t>
            </a:r>
          </a:p>
          <a:p>
            <a:r>
              <a:rPr lang="ru-RU" dirty="0" smtClean="0"/>
              <a:t>выявление </a:t>
            </a:r>
            <a:r>
              <a:rPr lang="ru-RU" dirty="0" err="1" smtClean="0"/>
              <a:t>энтеровирусов</a:t>
            </a:r>
            <a:r>
              <a:rPr lang="ru-RU" dirty="0" smtClean="0"/>
              <a:t> или их РНК в не стерильных типах клинического материала при наличии вспышки энтеровирусной инфекции и при наличии у пациента характерной для данной вспышки клинической картины заболевания. </a:t>
            </a:r>
          </a:p>
          <a:p>
            <a:r>
              <a:rPr lang="ru-RU" dirty="0" smtClean="0"/>
              <a:t>выявление </a:t>
            </a:r>
            <a:r>
              <a:rPr lang="ru-RU" dirty="0" err="1" smtClean="0"/>
              <a:t>энтеровирусов</a:t>
            </a:r>
            <a:r>
              <a:rPr lang="ru-RU" dirty="0" smtClean="0"/>
              <a:t> или их РНК в не стерильных типах клинического материала при отсутствии вспышки и соответствии их серо- или генотипа высокоспецифичной клинической картине заболевания (HFMD, </a:t>
            </a:r>
            <a:r>
              <a:rPr lang="ru-RU" dirty="0" err="1" smtClean="0"/>
              <a:t>герпангина</a:t>
            </a:r>
            <a:r>
              <a:rPr lang="ru-RU" dirty="0" smtClean="0"/>
              <a:t>, острый геморрагический конъюнктивит, </a:t>
            </a:r>
            <a:r>
              <a:rPr lang="ru-RU" dirty="0" err="1" smtClean="0"/>
              <a:t>увеит</a:t>
            </a:r>
            <a:r>
              <a:rPr lang="ru-RU" dirty="0" smtClean="0"/>
              <a:t> и др.).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       </a:t>
            </a:r>
          </a:p>
          <a:p>
            <a:pPr algn="ctr">
              <a:buNone/>
            </a:pP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Регистрация случаев энтеровирусных (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неполио</a:t>
            </a: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инфекций: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5.3.1. Выявление больных энтеровирусной инфекцией осуществляют специалисты лечебно-профилактических учреждений независимо от ведомственной принадлежности и форм собственности при всех видах оказания медицинской помощи.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5.3.2. На каждый случай ЭВИ или подозрения на это заболевание лечебно-профилактическое учреждение немедленно представляет в филиал «Центра гигиены и эпидемиологии» в субъекте Российской Федерации экстренное извещение по форме № 058/у (по телефону, электронной почте). Ответственным за полноту и своевременность представления экстренного извещения в филиал «Центра гигиены и эпидемиологии» в субъекте Российской Федерации является руководитель лечебно-профилактического учреждения.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5.3.3. Каждый случай энтеровирусного заболевания (или подозрения на это заболевание) подлежит регистрации и учету по месту его выявления в лечебно-профилактических, детских, подростковых, оздоровительных и других учреждениях, независимо от ведомственной принадлежности и форм собственности, а также в медицинских учреждениях, занимающихся частной практикой, в журнале учета инфекционных заболеваний (форма №060/у). Лечебно-профилактическое учреждение, уточнившее, изменившее или отменившее диагноз, представляет новое извещение.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5.3.4. Сведения из экстренных извещений вносятся в журнал учета инфекционных заболеваний в учреждениях, осуществляющих государственный санитарно-эпидемиологический надзор. На каждого больного с подозрением на это заболевание оформляется карта эпидемиологического расследования случая инфекционного заболевания в установленной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Контроль и оценка эффективности проводимых мероприятий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деятельности, по которым проводится оценка эффективности мероприятий при энтеровирусной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инфекции: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мониторинг заболеваемости за энтеровирусными инфекциями на территории;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оценка интенсивности эпидемического процесса в динамике;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анализ данных лабораторных исследований по состоянию объектов окружающей среды;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оценка возможности реализации путей передачи инфекции с учетом санитарно-эпидемиологического состояния социально-бытового устройства, включая водопользование и организацию питания, а также миграции и 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20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20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u="sng" dirty="0" smtClean="0">
                <a:solidFill>
                  <a:srgbClr val="FF0000"/>
                </a:solidFill>
              </a:rPr>
              <a:t>Прогноз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 большинстве случаев благоприятный;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серьезный при миелитах и энцефалитах;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неблагоприятный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энцефаломиокардитах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новорожденных.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Сроки потери трудоспособности зависят от клинической формы.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серозных менингитах стационарное лечение продолжается 2—3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выписка производится после полного клинического выздоровления и санации цереброспинальной жидкости.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Энтеровирусная  инфекция (ЭВИ)</a:t>
            </a:r>
            <a:b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МЗСО № 03-01-82/8932 от 20.08.2015 года»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Нормативно-методические документы:</a:t>
            </a:r>
          </a:p>
          <a:p>
            <a:endPara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Основы законодательства Российской   Федерации   об охране   здоровья   граждан от 22 июля 1993г. № 5487-1.</a:t>
            </a:r>
          </a:p>
          <a:p>
            <a:pPr>
              <a:buNone/>
            </a:pPr>
            <a:r>
              <a:rPr lang="ru-RU" sz="1600" b="1" dirty="0" smtClean="0"/>
              <a:t>2.Положение о Федеральной службе по надзору в сфере защиты прав потребителей и благополучия человека. Утверждено постановлением Правительства Российской Федерации от 30 июня 2004 г. № 322.</a:t>
            </a:r>
          </a:p>
          <a:p>
            <a:pPr>
              <a:buNone/>
            </a:pPr>
            <a:r>
              <a:rPr lang="ru-RU" sz="1600" b="1" dirty="0" smtClean="0"/>
              <a:t>3.Положение об осуществлении государственного санитарно-эпидемиологического надзора в Российской Федерации. Утверждено постановлением   Правительства Российской Федерации от 15 сентября 2005 г. № 569.</a:t>
            </a:r>
          </a:p>
          <a:p>
            <a:pPr>
              <a:buNone/>
            </a:pPr>
            <a:r>
              <a:rPr lang="ru-RU" sz="1600" b="1" dirty="0" smtClean="0"/>
              <a:t>4.Положение о государственном санитарно-эпидемиологическом нормировании. Утверждено постановлением Правительства Российской Федерации от 24 июля 2000 № 554.</a:t>
            </a:r>
          </a:p>
          <a:p>
            <a:pPr>
              <a:buNone/>
            </a:pPr>
            <a:r>
              <a:rPr lang="ru-RU" sz="1600" b="1" dirty="0" smtClean="0"/>
              <a:t>5.Государственный стандарт. Вода. Общие требования к отбору проб (ГОСТ Р5192-2000).</a:t>
            </a:r>
          </a:p>
          <a:p>
            <a:pPr>
              <a:buNone/>
            </a:pPr>
            <a:r>
              <a:rPr lang="ru-RU" sz="1600" b="1" dirty="0" smtClean="0"/>
              <a:t>6.Профилактика полиомиелита в </a:t>
            </a:r>
            <a:r>
              <a:rPr lang="ru-RU" sz="1600" b="1" dirty="0" err="1" smtClean="0"/>
              <a:t>постсертификационный</a:t>
            </a:r>
            <a:r>
              <a:rPr lang="ru-RU" sz="1600" b="1" dirty="0" smtClean="0"/>
              <a:t> период (СП 3.1.3.2343-08).</a:t>
            </a:r>
          </a:p>
          <a:p>
            <a:pPr>
              <a:buNone/>
            </a:pPr>
            <a:r>
              <a:rPr lang="ru-RU" sz="1600" b="1" dirty="0" smtClean="0"/>
              <a:t>7.Общие требования по профилактике инфекционных и паразитарных болезней (СП 3.1.3.2.1379-03).</a:t>
            </a:r>
          </a:p>
          <a:p>
            <a:pPr>
              <a:buNone/>
            </a:pPr>
            <a:r>
              <a:rPr lang="ru-RU" sz="1600" b="1" dirty="0" smtClean="0"/>
              <a:t>8.Профилактика острых кишечных инфекций (СП 3.1.1.1117-02).</a:t>
            </a:r>
          </a:p>
          <a:p>
            <a:pPr>
              <a:buNone/>
            </a:pPr>
            <a:r>
              <a:rPr lang="ru-RU" sz="1600" b="1" dirty="0" smtClean="0"/>
              <a:t>9.«О рекомендациях по эпидемиологии, клинике, диагностике и профилактике заболеваний, вызванных </a:t>
            </a:r>
            <a:r>
              <a:rPr lang="ru-RU" sz="1600" b="1" dirty="0" err="1" smtClean="0"/>
              <a:t>энтеровирусом</a:t>
            </a:r>
            <a:r>
              <a:rPr lang="ru-RU" sz="1600" b="1" dirty="0" smtClean="0"/>
              <a:t> 71 типа», письмо Федеральной службы по надзору в сфере защиты прав потребителей и благополучия человека от 15.05.08 №01/5023-8-32.</a:t>
            </a:r>
          </a:p>
          <a:p>
            <a:endParaRPr lang="ru-RU" sz="1600" dirty="0" smtClean="0"/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40616" cy="9875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 подъеме заболеваемости энтеровирусной инфекции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С июня по начало августа 2015 года по первичному диагнозу зарегистрировано 209 случаев ЭВИ, что в 2,7 раза выше предыдущего периода 2015 года, в 1,2 раза выше аналогичного периода 2014 года.</a:t>
            </a:r>
          </a:p>
          <a:p>
            <a:pPr algn="just"/>
            <a:r>
              <a:rPr lang="ru-RU" sz="2000" b="1" dirty="0" smtClean="0"/>
              <a:t>По подтвержденному диагнозу зарегистрировано 97 случаев ЭВИ, показатель заболеваемости 2,4 на 100 тыс.населения, что в 3,6 раза выше предыдущего периода 2015 года и на 7% выше аналогичного периода 2014 года.</a:t>
            </a:r>
          </a:p>
          <a:p>
            <a:pPr algn="just"/>
            <a:r>
              <a:rPr lang="ru-RU" sz="2000" b="1" dirty="0" smtClean="0"/>
              <a:t>По результатам вирусологических исследований количественного материала от больных ЭВИ в 2014 году </a:t>
            </a:r>
            <a:r>
              <a:rPr lang="ru-RU" sz="2000" b="1" dirty="0" err="1" smtClean="0"/>
              <a:t>типированы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энтеровирусы</a:t>
            </a:r>
            <a:r>
              <a:rPr lang="ru-RU" sz="2000" b="1" dirty="0" smtClean="0"/>
              <a:t> ЕСНО: 6,30 (2013 г. ЕСНО – 6,30); КОКСАКИ В:2,4,5).</a:t>
            </a:r>
            <a:endParaRPr lang="ru-RU" sz="2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Будьте 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здоровы!</a:t>
            </a:r>
          </a:p>
          <a:p>
            <a:pPr algn="ctr">
              <a:buNone/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Исполнитель: Соколова О.Г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Орг.метод.отдел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(343)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383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21-71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Энтеровирусы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357298"/>
            <a:ext cx="4857784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err="1" smtClean="0"/>
              <a:t>Энтеровирусы</a:t>
            </a:r>
            <a:r>
              <a:rPr lang="ru-RU" sz="2000" b="1" dirty="0" smtClean="0"/>
              <a:t> 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2" tooltip="Английский язык"/>
              </a:rPr>
              <a:t>англ.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enterovirus</a:t>
            </a:r>
            <a:r>
              <a:rPr lang="ru-RU" sz="2000" dirty="0" smtClean="0"/>
              <a:t>) — </a:t>
            </a:r>
            <a:r>
              <a:rPr lang="ru-RU" sz="2000" dirty="0" smtClean="0">
                <a:hlinkClick r:id="rId3" tooltip="Вирусы"/>
              </a:rPr>
              <a:t>вирусы</a:t>
            </a:r>
            <a:r>
              <a:rPr lang="ru-RU" sz="2000" dirty="0" smtClean="0"/>
              <a:t> семейства </a:t>
            </a:r>
            <a:r>
              <a:rPr lang="ru-RU" sz="2000" u="sng" dirty="0" err="1" smtClean="0">
                <a:hlinkClick r:id="rId4" tooltip="Пикорнавирусы"/>
              </a:rPr>
              <a:t>пикорнавирусов</a:t>
            </a:r>
            <a:r>
              <a:rPr lang="ru-RU" sz="2000" dirty="0" smtClean="0"/>
              <a:t>. Они включают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 патогенных для человека серотипов</a:t>
            </a:r>
            <a:r>
              <a:rPr lang="ru-RU" sz="2000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3 типа вирусов </a:t>
            </a:r>
            <a:r>
              <a:rPr lang="ru-RU" sz="2000" dirty="0" smtClean="0">
                <a:hlinkClick r:id="rId5" tooltip="Полиомиелит"/>
              </a:rPr>
              <a:t>полиомиелита</a:t>
            </a:r>
            <a:r>
              <a:rPr lang="ru-RU" sz="2000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23 типа </a:t>
            </a:r>
            <a:r>
              <a:rPr lang="ru-RU" sz="2000" dirty="0" smtClean="0">
                <a:hlinkClick r:id="rId6" tooltip="Вирусы Коксаки"/>
              </a:rPr>
              <a:t>вирусов </a:t>
            </a:r>
            <a:r>
              <a:rPr lang="ru-RU" sz="2000" dirty="0" err="1" smtClean="0">
                <a:hlinkClick r:id="rId6" tooltip="Вирусы Коксаки"/>
              </a:rPr>
              <a:t>Коксаки</a:t>
            </a:r>
            <a:r>
              <a:rPr lang="ru-RU" sz="2000" dirty="0" smtClean="0">
                <a:hlinkClick r:id="rId6" tooltip="Вирусы Коксаки"/>
              </a:rPr>
              <a:t> A</a:t>
            </a:r>
            <a:r>
              <a:rPr lang="ru-RU" sz="2000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6 типов вирусов </a:t>
            </a:r>
            <a:r>
              <a:rPr lang="ru-RU" sz="2000" dirty="0" err="1" smtClean="0"/>
              <a:t>Коксаки</a:t>
            </a:r>
            <a:r>
              <a:rPr lang="ru-RU" sz="2000" dirty="0" smtClean="0"/>
              <a:t> В,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31 тип </a:t>
            </a:r>
            <a:r>
              <a:rPr lang="ru-RU" sz="2000" dirty="0" err="1" smtClean="0">
                <a:hlinkClick r:id="rId7" tooltip="Эховирусы"/>
              </a:rPr>
              <a:t>эховирусов</a:t>
            </a:r>
            <a:r>
              <a:rPr lang="ru-RU" sz="2000" dirty="0" smtClean="0"/>
              <a:t> и еще 4 типа </a:t>
            </a:r>
            <a:r>
              <a:rPr lang="ru-RU" sz="2000" dirty="0" err="1" smtClean="0"/>
              <a:t>энтеровирусов</a:t>
            </a:r>
            <a:r>
              <a:rPr lang="ru-RU" sz="2000" dirty="0" smtClean="0"/>
              <a:t> 68-71.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</p:txBody>
      </p:sp>
      <p:pic>
        <p:nvPicPr>
          <p:cNvPr id="7" name="Рисунок 6" descr="46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57818" y="1857364"/>
            <a:ext cx="3500462" cy="3979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231500"/>
            <a:ext cx="8229600" cy="108266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ЭНТЕРОВИРУС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786314" y="1945988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ЭПИДЕМИОЛОГИЧЕСКИЕ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ОСОБЕННОСТИ: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Естественная локализация - кишечник человека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Основной путь распространения - фекально-оральный</a:t>
            </a:r>
          </a:p>
          <a:p>
            <a:pPr marL="514350" lvl="0" indent="-514350">
              <a:buFont typeface="Wingdings" pitchFamily="2" charset="2"/>
              <a:buChar char="q"/>
            </a:pPr>
            <a:r>
              <a:rPr lang="ru-RU" dirty="0"/>
              <a:t>Широкое распространение в природе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Преимущественная циркуляция в летне-осенний период времени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Широкое </a:t>
            </a:r>
            <a:r>
              <a:rPr lang="ru-RU" dirty="0" err="1"/>
              <a:t>вирусоносительство</a:t>
            </a:r>
            <a:r>
              <a:rPr lang="ru-RU" dirty="0"/>
              <a:t> у практически  здоровых людей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Заболевание чаще встречается в детском возрасте, болеют чаще всего дети 6-12 лет, еще чаще дети первых 5 лет жизни.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28596" y="1945988"/>
            <a:ext cx="4038600" cy="47149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ХАРАКТЕРИСТИКА </a:t>
            </a:r>
            <a:r>
              <a:rPr lang="ru-RU" dirty="0" smtClean="0"/>
              <a:t>: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 Это </a:t>
            </a:r>
            <a:r>
              <a:rPr lang="ru-RU" dirty="0" err="1" smtClean="0"/>
              <a:t>РНКовые</a:t>
            </a:r>
            <a:r>
              <a:rPr lang="ru-RU" dirty="0" smtClean="0"/>
              <a:t> вирусы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Имеют малые размеры 20-30 нм)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Небольшое  число </a:t>
            </a:r>
            <a:r>
              <a:rPr lang="ru-RU" dirty="0" err="1" smtClean="0"/>
              <a:t>капсомеров</a:t>
            </a:r>
            <a:r>
              <a:rPr lang="ru-RU" dirty="0" smtClean="0"/>
              <a:t>, не окруженных какой-либо оболочкой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Тип симметрии </a:t>
            </a:r>
            <a:r>
              <a:rPr lang="ru-RU" dirty="0" err="1" smtClean="0"/>
              <a:t>капсида</a:t>
            </a:r>
            <a:r>
              <a:rPr lang="ru-RU" dirty="0" smtClean="0"/>
              <a:t> - кубический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Термоустойчивы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dirty="0" smtClean="0"/>
              <a:t>Устойчивы к эфиру, к кислой среде, благодаря чему вирусы проходят через желудок, устойчивы к желчи, пищеварительным сокам</a:t>
            </a:r>
          </a:p>
          <a:p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500166" y="1374484"/>
            <a:ext cx="128588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215074" y="1374484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68608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связи с прогнозированием подъема заболеваемости ЭВИ в августе-сентябре 2015 года необходимо обеспечить: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Качественный сбор </a:t>
            </a:r>
            <a:r>
              <a:rPr lang="ru-RU" sz="2400" b="1" dirty="0" err="1" smtClean="0"/>
              <a:t>эпиданамнеза</a:t>
            </a:r>
            <a:r>
              <a:rPr lang="ru-RU" sz="2400" b="1" dirty="0" smtClean="0"/>
              <a:t> у всех больных с ОРЗ, </a:t>
            </a:r>
            <a:r>
              <a:rPr lang="ru-RU" sz="2400" b="1" dirty="0" err="1" smtClean="0"/>
              <a:t>ОРВИ,вирусным</a:t>
            </a:r>
            <a:r>
              <a:rPr lang="ru-RU" sz="2400" b="1" dirty="0" smtClean="0"/>
              <a:t>  менингитом, </a:t>
            </a:r>
            <a:r>
              <a:rPr lang="ru-RU" sz="2400" b="1" dirty="0" err="1" smtClean="0"/>
              <a:t>ЭВИ,с</a:t>
            </a:r>
            <a:r>
              <a:rPr lang="ru-RU" sz="2400" b="1" dirty="0" smtClean="0"/>
              <a:t> указанием факторов:</a:t>
            </a:r>
          </a:p>
          <a:p>
            <a:pPr>
              <a:buNone/>
            </a:pPr>
            <a:r>
              <a:rPr lang="ru-RU" sz="2000" b="1" dirty="0" smtClean="0"/>
              <a:t>1. употребление сырой воды (особенно из децентрализованных и негарантированных источников водоснабжения);</a:t>
            </a:r>
          </a:p>
          <a:p>
            <a:pPr>
              <a:buNone/>
            </a:pPr>
            <a:r>
              <a:rPr lang="ru-RU" sz="2000" b="1" dirty="0" smtClean="0"/>
              <a:t>2. Купание в открытых водоемах, посещение бассейнов, аквапарков и т.д.;</a:t>
            </a:r>
          </a:p>
          <a:p>
            <a:pPr>
              <a:buNone/>
            </a:pPr>
            <a:r>
              <a:rPr lang="ru-RU" sz="2000" b="1" dirty="0" smtClean="0"/>
              <a:t>3. выезды за пределы  населенного пункта по месту жительства, приезд гостей, родственников с других территорий.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В связи с прогнозированием подъема заболеваемости ЭВИ в августе-сентябре 2015 года необходимо обеспечить:</a:t>
            </a:r>
          </a:p>
          <a:p>
            <a:pPr algn="ctr"/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endParaRPr lang="ru-RU" sz="2000" b="1" u="sng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Calibri" pitchFamily="34" charset="0"/>
              </a:rPr>
              <a:t>Обязательное лабораторное обследование  всех больных с ЭВИ и лиц с подозрением  на ЭВИ  в день их обращения (госпитализация);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Calibri" pitchFamily="34" charset="0"/>
              </a:rPr>
              <a:t>Проведение отбора, своевременную доставку биологического материала от больных с подозрением на ЭВИ в соответствии с методическими указаниями  3.1.1.2363-08 «3.1.1. Профилактика инфекционных болезней. Кишечные инфекции. Эпидемиологический  надзор и профилактика энтеровирусной  (</a:t>
            </a:r>
            <a:r>
              <a:rPr lang="ru-RU" sz="2400" b="1" dirty="0" err="1" smtClean="0">
                <a:latin typeface="Calibri" pitchFamily="34" charset="0"/>
              </a:rPr>
              <a:t>неополио</a:t>
            </a:r>
            <a:r>
              <a:rPr lang="ru-RU" sz="2400" b="1" dirty="0" smtClean="0">
                <a:latin typeface="Calibri" pitchFamily="34" charset="0"/>
              </a:rPr>
              <a:t>) инфекции»;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Calibri" pitchFamily="34" charset="0"/>
              </a:rPr>
              <a:t>Медицинское наблюдение за контактными с больными ЭВИ из организованных коллективов детей;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784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В связи с прогнозированием подъема заболеваемости ЭВИ в августе-сентябре 2015 года необходимо обеспечить:</a:t>
            </a:r>
            <a:endParaRPr lang="ru-RU" sz="2400" u="sng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44644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Прекращение приема новых и временно отсутствующих детей в группы МДОУ, в которых зарегистрированы случаи ЭВИ;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5. Запрещение перевода детей из групп, в которых зарегистрированы случаи </a:t>
            </a:r>
            <a:r>
              <a:rPr lang="ru-RU" b="1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ЭВИ,в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другие группы;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6. Определение круга  контактных лиц при возникновении случаев заболевания либо подозрения на ЭВИ с организацией медицинского наблюдения за ними в течении 20 дней;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7. При выявлении лиц заболевших ЭВИ, либо с подозрением на ЭВИ, организацию текущей и заключительной дезинфекции препаратами, обладающими </a:t>
            </a:r>
            <a:r>
              <a:rPr lang="ru-RU" b="1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вирулицидными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свойствами, разрешенными к применению в установленном порядке;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381000"/>
            <a:ext cx="7774632" cy="959768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</a:rPr>
              <a:t>В связи с прогнозированием подъема заболеваемости ЭВИ в августе-сентябре 2015 года необходимо обеспечить:</a:t>
            </a:r>
            <a:endParaRPr lang="ru-RU" sz="2400" u="sng" dirty="0">
              <a:latin typeface="Calibri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805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8.Выявление больных ЭВИ, либо подозрительных на ЭВИ.</a:t>
            </a:r>
          </a:p>
          <a:p>
            <a:pPr algn="l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Необходимо также организовать гигиеническое обучение медицинских работников, по вопросам клиники, диагностики, лечения, мерах профилактики ЭВИ, а так же активизировать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сан.просветительскую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 по профилактике ЭВИ среди населения.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655" y="4123372"/>
            <a:ext cx="35528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2624" cy="987552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« 3.1.1. Профилактика инфекционных болезней. Кишечные инфекции. Эпидемиологический надзор и профилактика энтеровирусной  (</a:t>
            </a:r>
            <a:r>
              <a:rPr lang="ru-RU" sz="1800" b="1" u="sng" dirty="0" err="1" smtClean="0">
                <a:solidFill>
                  <a:srgbClr val="FF0000"/>
                </a:solidFill>
                <a:latin typeface="Calibri" pitchFamily="34" charset="0"/>
              </a:rPr>
              <a:t>неополио</a:t>
            </a:r>
            <a:r>
              <a:rPr lang="ru-RU" sz="1800" b="1" u="sng" dirty="0" smtClean="0">
                <a:solidFill>
                  <a:srgbClr val="FF0000"/>
                </a:solidFill>
                <a:latin typeface="Calibri" pitchFamily="34" charset="0"/>
              </a:rPr>
              <a:t>) инфекции»</a:t>
            </a:r>
            <a:endParaRPr lang="ru-RU" sz="1800" b="1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1900" b="1" dirty="0" smtClean="0">
                <a:latin typeface="Calibri" pitchFamily="34" charset="0"/>
              </a:rPr>
              <a:t>На данный момент известно более 60 видов возбудителей энтеровирусной инфекции. Опасность энтеровирусной инфекции заключается в том, что её возбудители отличаются крайне высокой устойчивостью к действию агрессивных факторов внешней среды. Они могут долгое время сохраняться во влажной почве и воде, попадая затем в организм человека через городской водопровод или зараженные продукты питания.</a:t>
            </a:r>
          </a:p>
          <a:p>
            <a:endParaRPr lang="ru-RU" sz="2000" dirty="0" smtClean="0"/>
          </a:p>
          <a:p>
            <a:r>
              <a:rPr lang="ru-RU" sz="1900" b="1" dirty="0" smtClean="0">
                <a:latin typeface="Calibri" pitchFamily="34" charset="0"/>
              </a:rPr>
              <a:t>Пути заражения Во внешнюю среду возбудители энтеровирусной инфекции попадают из кишечного тракта и носоглотки, что определяет основные пути заражения: воздушно-капельный, водный, пищевой, контактно-бытовой. Запущенные формы энтеровирусной инфекции поражают самые разные органы и системы, провоцируют развитие тяжелых заболеваний, в некоторых случаях заканчиваются летальным исходом. </a:t>
            </a:r>
          </a:p>
          <a:p>
            <a:r>
              <a:rPr lang="ru-RU" sz="1900" b="1" dirty="0" smtClean="0">
                <a:latin typeface="Calibri" pitchFamily="34" charset="0"/>
              </a:rPr>
              <a:t>Симптомы энтеровирусной инфекции: </a:t>
            </a:r>
          </a:p>
          <a:p>
            <a:r>
              <a:rPr lang="ru-RU" sz="1900" i="1" dirty="0" smtClean="0">
                <a:latin typeface="Calibri" pitchFamily="34" charset="0"/>
              </a:rPr>
              <a:t>лихорадка; </a:t>
            </a:r>
          </a:p>
          <a:p>
            <a:r>
              <a:rPr lang="ru-RU" sz="1900" i="1" dirty="0" smtClean="0">
                <a:latin typeface="Calibri" pitchFamily="34" charset="0"/>
              </a:rPr>
              <a:t>головная боль; </a:t>
            </a:r>
          </a:p>
          <a:p>
            <a:r>
              <a:rPr lang="ru-RU" sz="1900" i="1" dirty="0" smtClean="0">
                <a:latin typeface="Calibri" pitchFamily="34" charset="0"/>
              </a:rPr>
              <a:t>боли в брюшной области; </a:t>
            </a:r>
          </a:p>
          <a:p>
            <a:r>
              <a:rPr lang="ru-RU" sz="1900" i="1" dirty="0" err="1" smtClean="0">
                <a:latin typeface="Calibri" pitchFamily="34" charset="0"/>
              </a:rPr>
              <a:t>подташнивание</a:t>
            </a:r>
            <a:r>
              <a:rPr lang="ru-RU" sz="1900" i="1" dirty="0" smtClean="0">
                <a:latin typeface="Calibri" pitchFamily="34" charset="0"/>
              </a:rPr>
              <a:t>, иногда рвота; </a:t>
            </a:r>
          </a:p>
          <a:p>
            <a:r>
              <a:rPr lang="ru-RU" sz="1900" i="1" dirty="0" smtClean="0">
                <a:latin typeface="Calibri" pitchFamily="34" charset="0"/>
              </a:rPr>
              <a:t>повышение температуры тела; </a:t>
            </a:r>
          </a:p>
          <a:p>
            <a:r>
              <a:rPr lang="ru-RU" sz="1900" i="1" dirty="0" smtClean="0">
                <a:latin typeface="Calibri" pitchFamily="34" charset="0"/>
              </a:rPr>
              <a:t>появление сыпи на руках и ногах; </a:t>
            </a:r>
          </a:p>
          <a:p>
            <a:r>
              <a:rPr lang="ru-RU" sz="1900" i="1" dirty="0" smtClean="0">
                <a:latin typeface="Calibri" pitchFamily="34" charset="0"/>
              </a:rPr>
              <a:t>отеки конечностей; </a:t>
            </a:r>
          </a:p>
          <a:p>
            <a:r>
              <a:rPr lang="ru-RU" sz="1900" i="1" dirty="0" smtClean="0">
                <a:latin typeface="Calibri" pitchFamily="34" charset="0"/>
              </a:rPr>
              <a:t>язвы в ротовой полости. </a:t>
            </a:r>
          </a:p>
          <a:p>
            <a:endParaRPr lang="ru-RU" sz="2000" b="1" dirty="0" smtClean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1249</Words>
  <Application>Microsoft Office PowerPoint</Application>
  <PresentationFormat>Экран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ФМБА РОССИИ Федеральное государственное бюджетное учреждение здравоохранения «Медико-санитарная часть №70-Уральский Центр профессиональной патологии имени Ю.А. Брусницына Федерального медико-биологического агентства» (ФГБУЗ МСЧ № 70 -УЦПП им. Ю.А. Брусницына ФМБА России)   Презентация   на  тему : Энтеровирусная  инфекция (ЭВИ)  </vt:lpstr>
      <vt:lpstr>О подъеме заболеваемости энтеровирусной инфекции</vt:lpstr>
      <vt:lpstr>Энтеровирусы   </vt:lpstr>
      <vt:lpstr> ЭНТЕРОВИРУС</vt:lpstr>
      <vt:lpstr> В связи с прогнозированием подъема заболеваемости ЭВИ в августе-сентябре 2015 года необходимо обеспечить:</vt:lpstr>
      <vt:lpstr>Слайд 6</vt:lpstr>
      <vt:lpstr>В связи с прогнозированием подъема заболеваемости ЭВИ в августе-сентябре 2015 года необходимо обеспечить:</vt:lpstr>
      <vt:lpstr>В связи с прогнозированием подъема заболеваемости ЭВИ в августе-сентябре 2015 года необходимо обеспечить: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   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 3.1.1. Профилактика инфекционных болезней. Кишечные инфекции. Эпидемиологический надзор и профилактика энтеровирусной  (неополио) инфекции»</vt:lpstr>
      <vt:lpstr>«Энтеровирусная  инфекция (ЭВИ) приказ МЗСО № 03-01-82/8932 от 20.08.2015 года»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 «Медицинский  университет Астана» Кафедра  детских  болезней №1    Презентация  на  тему : Энтеровирусная  инфекция  полиомиелит</dc:title>
  <dc:creator>Nout</dc:creator>
  <cp:lastModifiedBy>Admin</cp:lastModifiedBy>
  <cp:revision>69</cp:revision>
  <dcterms:created xsi:type="dcterms:W3CDTF">2011-11-07T17:12:10Z</dcterms:created>
  <dcterms:modified xsi:type="dcterms:W3CDTF">2015-08-26T11:23:05Z</dcterms:modified>
</cp:coreProperties>
</file>